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1" r:id="rId4"/>
    <p:sldId id="275" r:id="rId5"/>
    <p:sldId id="273" r:id="rId6"/>
    <p:sldId id="267" r:id="rId7"/>
    <p:sldId id="268" r:id="rId8"/>
    <p:sldId id="261" r:id="rId9"/>
    <p:sldId id="264" r:id="rId10"/>
    <p:sldId id="263" r:id="rId11"/>
    <p:sldId id="258" r:id="rId12"/>
    <p:sldId id="257" r:id="rId13"/>
    <p:sldId id="274" r:id="rId14"/>
    <p:sldId id="265" r:id="rId15"/>
    <p:sldId id="259" r:id="rId16"/>
    <p:sldId id="262" r:id="rId17"/>
    <p:sldId id="260" r:id="rId18"/>
    <p:sldId id="279" r:id="rId19"/>
    <p:sldId id="269" r:id="rId20"/>
    <p:sldId id="276" r:id="rId21"/>
    <p:sldId id="277" r:id="rId22"/>
    <p:sldId id="270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F26-428E-4EDB-8382-8E3DB928698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04D-551B-4C74-A91C-232901F267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14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F26-428E-4EDB-8382-8E3DB928698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04D-551B-4C74-A91C-232901F26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82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F26-428E-4EDB-8382-8E3DB928698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04D-551B-4C74-A91C-232901F26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9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F26-428E-4EDB-8382-8E3DB928698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04D-551B-4C74-A91C-232901F26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5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F26-428E-4EDB-8382-8E3DB928698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04D-551B-4C74-A91C-232901F267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43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F26-428E-4EDB-8382-8E3DB928698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04D-551B-4C74-A91C-232901F26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1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F26-428E-4EDB-8382-8E3DB928698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04D-551B-4C74-A91C-232901F26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29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F26-428E-4EDB-8382-8E3DB928698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04D-551B-4C74-A91C-232901F26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5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F26-428E-4EDB-8382-8E3DB928698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04D-551B-4C74-A91C-232901F26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56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E1DF26-428E-4EDB-8382-8E3DB928698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B9904D-551B-4C74-A91C-232901F26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597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F26-428E-4EDB-8382-8E3DB928698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04D-551B-4C74-A91C-232901F26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28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E1DF26-428E-4EDB-8382-8E3DB928698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B9904D-551B-4C74-A91C-232901F267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3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EKG</a:t>
            </a:r>
            <a:r>
              <a:rPr lang="zh-TW" altLang="en-US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判讀</a:t>
            </a:r>
            <a:endParaRPr lang="zh-TW" altLang="en-US" dirty="0">
              <a:solidFill>
                <a:srgbClr val="00206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944938"/>
            <a:ext cx="9144000" cy="1655762"/>
          </a:xfrm>
        </p:spPr>
        <p:txBody>
          <a:bodyPr/>
          <a:lstStyle/>
          <a:p>
            <a:pPr algn="r"/>
            <a:r>
              <a:rPr lang="zh-TW" altLang="en-US" dirty="0" smtClean="0">
                <a:latin typeface="華康勘亭流" panose="03000909000000000000" pitchFamily="65" charset="-120"/>
                <a:ea typeface="華康勘亭流" panose="03000909000000000000" pitchFamily="65" charset="-120"/>
              </a:rPr>
              <a:t>護理科講師</a:t>
            </a:r>
            <a:endParaRPr lang="en-US" altLang="zh-TW" dirty="0" smtClean="0"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  <a:p>
            <a:pPr algn="r"/>
            <a:r>
              <a:rPr lang="zh-TW" altLang="en-US" dirty="0" smtClean="0">
                <a:latin typeface="華康勘亭流" panose="03000909000000000000" pitchFamily="65" charset="-120"/>
                <a:ea typeface="華康勘亭流" panose="03000909000000000000" pitchFamily="65" charset="-120"/>
              </a:rPr>
              <a:t>王馨苡</a:t>
            </a:r>
            <a:endParaRPr lang="zh-TW" altLang="en-US" dirty="0"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739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+mn-lt"/>
              </a:rPr>
              <a:t>AF</a:t>
            </a:r>
            <a:r>
              <a:rPr lang="zh-TW" alt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TW" b="1" dirty="0">
                <a:solidFill>
                  <a:srgbClr val="002060"/>
                </a:solidFill>
              </a:rPr>
              <a:t>-</a:t>
            </a:r>
            <a:r>
              <a:rPr lang="zh-TW" altLang="en-US" b="1" dirty="0">
                <a:solidFill>
                  <a:srgbClr val="002060"/>
                </a:solidFill>
              </a:rPr>
              <a:t>  </a:t>
            </a:r>
            <a:r>
              <a:rPr lang="en-US" altLang="zh-TW" b="1" dirty="0">
                <a:solidFill>
                  <a:srgbClr val="002060"/>
                </a:solidFill>
              </a:rPr>
              <a:t>P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波鋸齒狀 埋入其他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波</a:t>
            </a:r>
            <a:endParaRPr lang="zh-TW" alt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78546"/>
            <a:ext cx="10058400" cy="3558159"/>
          </a:xfrm>
        </p:spPr>
      </p:pic>
    </p:spTree>
    <p:extLst>
      <p:ext uri="{BB962C8B-B14F-4D97-AF65-F5344CB8AC3E}">
        <p14:creationId xmlns:p14="http://schemas.microsoft.com/office/powerpoint/2010/main" val="280800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+mn-lt"/>
              </a:rPr>
              <a:t>AF</a:t>
            </a:r>
            <a:endParaRPr lang="zh-TW" alt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0" y="2336800"/>
            <a:ext cx="10415939" cy="3454400"/>
          </a:xfrm>
        </p:spPr>
      </p:pic>
    </p:spTree>
    <p:extLst>
      <p:ext uri="{BB962C8B-B14F-4D97-AF65-F5344CB8AC3E}">
        <p14:creationId xmlns:p14="http://schemas.microsoft.com/office/powerpoint/2010/main" val="46430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6600" y="317500"/>
            <a:ext cx="10287000" cy="91189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+mn-lt"/>
              </a:rPr>
              <a:t>VPC</a:t>
            </a:r>
            <a:r>
              <a:rPr lang="zh-TW" alt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TW" b="1" dirty="0">
                <a:solidFill>
                  <a:srgbClr val="002060"/>
                </a:solidFill>
              </a:rPr>
              <a:t>-</a:t>
            </a:r>
            <a:r>
              <a:rPr lang="zh-TW" altLang="en-US" b="1" dirty="0">
                <a:solidFill>
                  <a:srgbClr val="002060"/>
                </a:solidFill>
              </a:rPr>
              <a:t>  </a:t>
            </a:r>
            <a:r>
              <a:rPr lang="en-US" altLang="zh-TW" b="1" dirty="0">
                <a:solidFill>
                  <a:srgbClr val="002060"/>
                </a:solidFill>
              </a:rPr>
              <a:t>P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波消失  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QRS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變寬</a:t>
            </a:r>
            <a:endParaRPr lang="zh-TW" alt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1343819"/>
            <a:ext cx="7610475" cy="245745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915699"/>
            <a:ext cx="5207000" cy="230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94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875520" cy="1059597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致命的心律</a:t>
            </a:r>
            <a:r>
              <a:rPr lang="en-US" altLang="zh-TW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無脈搏</a:t>
            </a:r>
            <a:r>
              <a:rPr lang="en-US" altLang="zh-TW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)</a:t>
            </a:r>
            <a:endParaRPr lang="zh-TW" altLang="en-US" dirty="0">
              <a:solidFill>
                <a:srgbClr val="00206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199" y="1559361"/>
            <a:ext cx="8774803" cy="451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3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+mn-lt"/>
              </a:rPr>
              <a:t>VT</a:t>
            </a:r>
            <a:r>
              <a:rPr lang="zh-TW" alt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TW" b="1" dirty="0">
                <a:solidFill>
                  <a:srgbClr val="002060"/>
                </a:solidFill>
              </a:rPr>
              <a:t>-</a:t>
            </a:r>
            <a:r>
              <a:rPr lang="zh-TW" altLang="en-US" b="1" dirty="0">
                <a:solidFill>
                  <a:srgbClr val="002060"/>
                </a:solidFill>
              </a:rPr>
              <a:t>  </a:t>
            </a:r>
            <a:r>
              <a:rPr lang="en-US" altLang="zh-TW" b="1" dirty="0">
                <a:solidFill>
                  <a:srgbClr val="002060"/>
                </a:solidFill>
              </a:rPr>
              <a:t>P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波消失 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VPC</a:t>
            </a:r>
            <a:r>
              <a:rPr lang="en-US" altLang="zh-TW" b="1" u="sng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TW" alt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78546"/>
            <a:ext cx="10058400" cy="3558159"/>
          </a:xfrm>
        </p:spPr>
      </p:pic>
    </p:spTree>
    <p:extLst>
      <p:ext uri="{BB962C8B-B14F-4D97-AF65-F5344CB8AC3E}">
        <p14:creationId xmlns:p14="http://schemas.microsoft.com/office/powerpoint/2010/main" val="414122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+mn-lt"/>
              </a:rPr>
              <a:t>VT</a:t>
            </a:r>
            <a:endParaRPr lang="zh-TW" alt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88" y="2609850"/>
            <a:ext cx="7524750" cy="2495550"/>
          </a:xfrm>
        </p:spPr>
      </p:pic>
    </p:spTree>
    <p:extLst>
      <p:ext uri="{BB962C8B-B14F-4D97-AF65-F5344CB8AC3E}">
        <p14:creationId xmlns:p14="http://schemas.microsoft.com/office/powerpoint/2010/main" val="1021969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002060"/>
                </a:solidFill>
                <a:latin typeface="+mn-lt"/>
              </a:rPr>
              <a:t>Vf</a:t>
            </a:r>
            <a:r>
              <a:rPr lang="zh-TW" alt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TW" b="1" dirty="0">
                <a:solidFill>
                  <a:srgbClr val="002060"/>
                </a:solidFill>
              </a:rPr>
              <a:t>-</a:t>
            </a:r>
            <a:r>
              <a:rPr lang="zh-TW" altLang="en-US" b="1" dirty="0">
                <a:solidFill>
                  <a:srgbClr val="002060"/>
                </a:solidFill>
              </a:rPr>
              <a:t>  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各波形無法辨知</a:t>
            </a:r>
            <a:endParaRPr lang="zh-TW" alt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5" y="2070101"/>
            <a:ext cx="10717005" cy="3791140"/>
          </a:xfrm>
        </p:spPr>
      </p:pic>
    </p:spTree>
    <p:extLst>
      <p:ext uri="{BB962C8B-B14F-4D97-AF65-F5344CB8AC3E}">
        <p14:creationId xmlns:p14="http://schemas.microsoft.com/office/powerpoint/2010/main" val="212649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+mn-lt"/>
              </a:rPr>
              <a:t>VF</a:t>
            </a:r>
            <a:endParaRPr lang="zh-TW" alt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5" y="1955801"/>
            <a:ext cx="11040115" cy="3905440"/>
          </a:xfrm>
        </p:spPr>
      </p:pic>
    </p:spTree>
    <p:extLst>
      <p:ext uri="{BB962C8B-B14F-4D97-AF65-F5344CB8AC3E}">
        <p14:creationId xmlns:p14="http://schemas.microsoft.com/office/powerpoint/2010/main" val="279872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304"/>
            <a:ext cx="12192000" cy="548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35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2</a:t>
            </a:r>
            <a:r>
              <a:rPr lang="en-US" altLang="zh-TW" b="1" dirty="0">
                <a:solidFill>
                  <a:srgbClr val="002060"/>
                </a:solidFill>
              </a:rPr>
              <a:t> ⁰ </a:t>
            </a:r>
            <a:r>
              <a:rPr lang="en-US" altLang="zh-TW" b="1" dirty="0" smtClean="0">
                <a:solidFill>
                  <a:srgbClr val="002060"/>
                </a:solidFill>
                <a:latin typeface="+mn-lt"/>
              </a:rPr>
              <a:t>AV block(</a:t>
            </a:r>
            <a:r>
              <a:rPr lang="en-US" altLang="zh-TW" b="1" dirty="0" err="1" smtClean="0">
                <a:solidFill>
                  <a:srgbClr val="002060"/>
                </a:solidFill>
                <a:latin typeface="+mn-lt"/>
              </a:rPr>
              <a:t>Mobitz</a:t>
            </a:r>
            <a:r>
              <a:rPr lang="en-US" altLang="zh-TW" b="1" dirty="0" smtClean="0">
                <a:solidFill>
                  <a:srgbClr val="002060"/>
                </a:solidFill>
                <a:latin typeface="+mn-lt"/>
              </a:rPr>
              <a:t> 1) – </a:t>
            </a:r>
            <a:r>
              <a:rPr lang="en-US" altLang="zh-TW" sz="3200" b="1" dirty="0" smtClean="0">
                <a:solidFill>
                  <a:srgbClr val="002060"/>
                </a:solidFill>
                <a:latin typeface="+mn-lt"/>
              </a:rPr>
              <a:t>PR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漸長後</a:t>
            </a:r>
            <a:r>
              <a:rPr lang="en-US" altLang="zh-TW" sz="3200" b="1" dirty="0" smtClean="0">
                <a:solidFill>
                  <a:srgbClr val="002060"/>
                </a:solidFill>
                <a:latin typeface="+mn-lt"/>
              </a:rPr>
              <a:t>QRS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消失</a:t>
            </a:r>
            <a:endParaRPr lang="zh-TW" altLang="en-US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243" y="2222500"/>
            <a:ext cx="11619257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7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EKG</a:t>
            </a:r>
            <a:r>
              <a:rPr lang="zh-TW" altLang="en-US" b="1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判讀準則</a:t>
            </a:r>
            <a:endParaRPr lang="zh-TW" altLang="en-US" b="1" dirty="0">
              <a:solidFill>
                <a:srgbClr val="00206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100" y="2001838"/>
            <a:ext cx="6104466" cy="34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89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43820" cy="1110397"/>
          </a:xfrm>
        </p:spPr>
        <p:txBody>
          <a:bodyPr/>
          <a:lstStyle/>
          <a:p>
            <a:r>
              <a:rPr lang="en-US" altLang="zh-TW" dirty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2</a:t>
            </a:r>
            <a:r>
              <a:rPr lang="en-US" altLang="zh-TW" b="1" dirty="0">
                <a:solidFill>
                  <a:srgbClr val="002060"/>
                </a:solidFill>
              </a:rPr>
              <a:t> ⁰ AV block(</a:t>
            </a:r>
            <a:r>
              <a:rPr lang="en-US" altLang="zh-TW" b="1" dirty="0" err="1">
                <a:solidFill>
                  <a:srgbClr val="002060"/>
                </a:solidFill>
              </a:rPr>
              <a:t>Mobitz</a:t>
            </a:r>
            <a:r>
              <a:rPr lang="en-US" altLang="zh-TW" b="1" dirty="0">
                <a:solidFill>
                  <a:srgbClr val="002060"/>
                </a:solidFill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</a:rPr>
              <a:t>2)</a:t>
            </a:r>
            <a:r>
              <a:rPr lang="zh-TW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</a:rPr>
              <a:t>–</a:t>
            </a:r>
            <a:r>
              <a:rPr lang="zh-TW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zh-TW" sz="3200" b="1" dirty="0" smtClean="0">
                <a:solidFill>
                  <a:srgbClr val="002060"/>
                </a:solidFill>
              </a:rPr>
              <a:t>PR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不會漸長但</a:t>
            </a:r>
            <a:r>
              <a:rPr lang="en-US" altLang="zh-TW" sz="3200" b="1" dirty="0" smtClean="0">
                <a:solidFill>
                  <a:srgbClr val="002060"/>
                </a:solidFill>
              </a:rPr>
              <a:t>QRS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突消失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19400"/>
            <a:ext cx="9880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84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3</a:t>
            </a:r>
            <a:r>
              <a:rPr lang="en-US" altLang="zh-TW" b="1" dirty="0" smtClean="0">
                <a:solidFill>
                  <a:srgbClr val="002060"/>
                </a:solidFill>
              </a:rPr>
              <a:t> </a:t>
            </a:r>
            <a:r>
              <a:rPr lang="en-US" altLang="zh-TW" b="1" dirty="0">
                <a:solidFill>
                  <a:srgbClr val="002060"/>
                </a:solidFill>
              </a:rPr>
              <a:t>⁰ AV </a:t>
            </a:r>
            <a:r>
              <a:rPr lang="en-US" altLang="zh-TW" b="1" dirty="0" smtClean="0">
                <a:solidFill>
                  <a:srgbClr val="002060"/>
                </a:solidFill>
              </a:rPr>
              <a:t>block(</a:t>
            </a:r>
            <a:r>
              <a:rPr lang="en-US" altLang="zh-TW" sz="3200" b="1" dirty="0" smtClean="0">
                <a:solidFill>
                  <a:srgbClr val="002060"/>
                </a:solidFill>
              </a:rPr>
              <a:t>P</a:t>
            </a:r>
            <a:r>
              <a:rPr lang="zh-TW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zh-TW" sz="3200" b="1" dirty="0" smtClean="0">
                <a:solidFill>
                  <a:srgbClr val="002060"/>
                </a:solidFill>
              </a:rPr>
              <a:t>QRS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無關</a:t>
            </a:r>
            <a:r>
              <a:rPr lang="en-US" altLang="zh-TW" b="1" dirty="0" smtClean="0">
                <a:solidFill>
                  <a:srgbClr val="002060"/>
                </a:solidFill>
              </a:rPr>
              <a:t>)</a:t>
            </a:r>
            <a:r>
              <a:rPr lang="zh-TW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</a:rPr>
              <a:t>–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完全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阻滯 心房心室各自跳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33700"/>
            <a:ext cx="9609098" cy="231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32402"/>
            <a:ext cx="5880100" cy="67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7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500" y="301625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+mn-lt"/>
              </a:rPr>
              <a:t>NSR</a:t>
            </a:r>
            <a:endParaRPr lang="zh-TW" alt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843" y="2222500"/>
            <a:ext cx="9800718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5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有脈搏</a:t>
            </a:r>
            <a:r>
              <a:rPr lang="en-US" altLang="zh-TW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但速率異常</a:t>
            </a:r>
            <a:r>
              <a:rPr lang="en-US" altLang="zh-TW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)</a:t>
            </a:r>
            <a:r>
              <a:rPr lang="zh-TW" altLang="en-US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   </a:t>
            </a:r>
            <a:r>
              <a:rPr lang="en-US" altLang="zh-TW" sz="2400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300/2.5</a:t>
            </a:r>
            <a:r>
              <a:rPr lang="zh-TW" altLang="en-US" sz="2400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大格</a:t>
            </a:r>
            <a:r>
              <a:rPr lang="en-US" altLang="zh-TW" sz="2400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=120  300/6</a:t>
            </a:r>
            <a:r>
              <a:rPr lang="zh-TW" altLang="en-US" sz="2400" dirty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大格</a:t>
            </a:r>
            <a:r>
              <a:rPr lang="en-US" altLang="zh-TW" sz="2400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=50</a:t>
            </a: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800" y="1690688"/>
            <a:ext cx="7340600" cy="461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0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56331"/>
            <a:ext cx="9156700" cy="62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2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+mn-lt"/>
              </a:rPr>
              <a:t>sinus bradycardia</a:t>
            </a:r>
            <a:endParaRPr lang="zh-TW" alt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499933"/>
            <a:ext cx="10058400" cy="2715385"/>
          </a:xfrm>
        </p:spPr>
      </p:pic>
    </p:spTree>
    <p:extLst>
      <p:ext uri="{BB962C8B-B14F-4D97-AF65-F5344CB8AC3E}">
        <p14:creationId xmlns:p14="http://schemas.microsoft.com/office/powerpoint/2010/main" val="265214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+mn-lt"/>
              </a:rPr>
              <a:t>APC</a:t>
            </a:r>
            <a:r>
              <a:rPr lang="zh-TW" alt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+mn-lt"/>
              </a:rPr>
              <a:t>-</a:t>
            </a:r>
            <a:r>
              <a:rPr lang="zh-TW" altLang="en-US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波提早出現</a:t>
            </a:r>
            <a:endParaRPr lang="zh-TW" altLang="en-US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79700"/>
            <a:ext cx="10628717" cy="2285999"/>
          </a:xfrm>
        </p:spPr>
      </p:pic>
    </p:spTree>
    <p:extLst>
      <p:ext uri="{BB962C8B-B14F-4D97-AF65-F5344CB8AC3E}">
        <p14:creationId xmlns:p14="http://schemas.microsoft.com/office/powerpoint/2010/main" val="35419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002060"/>
                </a:solidFill>
                <a:latin typeface="+mn-lt"/>
              </a:rPr>
              <a:t>Af</a:t>
            </a:r>
            <a:r>
              <a:rPr lang="zh-TW" alt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+mn-lt"/>
              </a:rPr>
              <a:t>-</a:t>
            </a:r>
            <a:r>
              <a:rPr lang="zh-TW" altLang="en-US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altLang="zh-TW" b="1" dirty="0" smtClean="0">
                <a:solidFill>
                  <a:srgbClr val="002060"/>
                </a:solidFill>
                <a:latin typeface="+mn-lt"/>
              </a:rPr>
              <a:t>P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波波浪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狀 不規則心律</a:t>
            </a:r>
            <a:endParaRPr lang="zh-TW" altLang="en-US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78546"/>
            <a:ext cx="10058400" cy="3558159"/>
          </a:xfrm>
        </p:spPr>
      </p:pic>
    </p:spTree>
    <p:extLst>
      <p:ext uri="{BB962C8B-B14F-4D97-AF65-F5344CB8AC3E}">
        <p14:creationId xmlns:p14="http://schemas.microsoft.com/office/powerpoint/2010/main" val="113706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002060"/>
                </a:solidFill>
                <a:latin typeface="+mn-lt"/>
              </a:rPr>
              <a:t>Af</a:t>
            </a:r>
            <a:endParaRPr lang="zh-TW" alt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1528"/>
            <a:ext cx="9443897" cy="2891372"/>
          </a:xfrm>
        </p:spPr>
      </p:pic>
    </p:spTree>
    <p:extLst>
      <p:ext uri="{BB962C8B-B14F-4D97-AF65-F5344CB8AC3E}">
        <p14:creationId xmlns:p14="http://schemas.microsoft.com/office/powerpoint/2010/main" val="2893695464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</TotalTime>
  <Words>132</Words>
  <Application>Microsoft Office PowerPoint</Application>
  <PresentationFormat>寬螢幕</PresentationFormat>
  <Paragraphs>21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華康勘亭流</vt:lpstr>
      <vt:lpstr>新細明體</vt:lpstr>
      <vt:lpstr>標楷體</vt:lpstr>
      <vt:lpstr>Calibri</vt:lpstr>
      <vt:lpstr>Calibri Light</vt:lpstr>
      <vt:lpstr>回顧</vt:lpstr>
      <vt:lpstr>EKG判讀</vt:lpstr>
      <vt:lpstr>EKG判讀準則</vt:lpstr>
      <vt:lpstr>NSR</vt:lpstr>
      <vt:lpstr>有脈搏(但速率異常)   300/2.5大格=120  300/6大格=50</vt:lpstr>
      <vt:lpstr>PowerPoint 簡報</vt:lpstr>
      <vt:lpstr>sinus bradycardia</vt:lpstr>
      <vt:lpstr>APC -  P波提早出現</vt:lpstr>
      <vt:lpstr>Af -  P波波浪狀 不規則心律</vt:lpstr>
      <vt:lpstr>Af</vt:lpstr>
      <vt:lpstr>AF -  P波鋸齒狀 埋入其他波</vt:lpstr>
      <vt:lpstr>AF</vt:lpstr>
      <vt:lpstr>VPC -  P波消失  QRS變寬</vt:lpstr>
      <vt:lpstr>致命的心律(無脈搏)</vt:lpstr>
      <vt:lpstr>VT -  P波消失 VPC&gt;3個</vt:lpstr>
      <vt:lpstr>VT</vt:lpstr>
      <vt:lpstr>Vf -  各波形無法辨知</vt:lpstr>
      <vt:lpstr>VF</vt:lpstr>
      <vt:lpstr>PowerPoint 簡報</vt:lpstr>
      <vt:lpstr>2 ⁰ AV block(Mobitz 1) – PR漸長後QRS消失</vt:lpstr>
      <vt:lpstr>2 ⁰ AV block(Mobitz 2) – PR不會漸長但QRS突消失</vt:lpstr>
      <vt:lpstr>3 ⁰ AV block(P QRS無關) –完全阻滯 心房心室各自跳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EKG判讀練習</dc:title>
  <dc:creator>user</dc:creator>
  <cp:lastModifiedBy>user</cp:lastModifiedBy>
  <cp:revision>24</cp:revision>
  <dcterms:created xsi:type="dcterms:W3CDTF">2017-10-25T00:18:02Z</dcterms:created>
  <dcterms:modified xsi:type="dcterms:W3CDTF">2017-10-26T02:39:49Z</dcterms:modified>
</cp:coreProperties>
</file>