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35FC559-C18A-45A1-B5B9-C876A49BB837}">
          <p14:sldIdLst>
            <p14:sldId id="256"/>
            <p14:sldId id="257"/>
            <p14:sldId id="258"/>
          </p14:sldIdLst>
        </p14:section>
        <p14:section name="未命名的章節" id="{5EA1D5C4-2B7E-4181-BB2E-32539F0716C1}">
          <p14:sldIdLst>
            <p14:sldId id="260"/>
            <p14:sldId id="259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340" y="116632"/>
            <a:ext cx="75209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129A616-459F-4862-9C39-B0C54AF2DC71}" type="datetimeFigureOut">
              <a:rPr lang="zh-TW" altLang="en-US" smtClean="0"/>
              <a:t>2002/1/1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C688B12-BC48-4321-BD6F-BD67049691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cap="all" baseline="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體液的供應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9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pPr algn="ctr"/>
            <a:r>
              <a:rPr lang="zh-TW" altLang="en-US" sz="3200" dirty="0" smtClean="0"/>
              <a:t>體液缺失與體液過量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764704"/>
            <a:ext cx="7853496" cy="3579849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有關</a:t>
            </a:r>
            <a:r>
              <a:rPr lang="zh-TW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體液容積缺失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volume deficit; FVD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）徵象之敘述，下列何者正確？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皮膚溫暖且潮溼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血壓下降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尿比重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≦1.020④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頸靜脈怒張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⑤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脈搏變快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⑥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體溫上升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①②⑤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①③④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②⑤⑥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③④⑥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zh-TW" sz="2400" dirty="0"/>
              <a:t>吳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女士因鬱血性心衰竭住院治療，目前有</a:t>
            </a:r>
            <a:r>
              <a:rPr lang="zh-TW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體液容積過量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的問題，下列何者是適當的護理活動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鼓勵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每日攝取水分至少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3,000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毫升以上　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依醫囑給予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0.9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％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靜脈灌注每小時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毫升　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每六小時給予間歇性導尿一次　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每日早上九點用同一磅秤測量體重並</a:t>
            </a:r>
            <a:r>
              <a:rPr lang="zh-TW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記錄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0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高血鈉與低血鈉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吳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老太太因低血鈉入院治療，護理人員預期吳老太太可能會出現之症狀及徵象，下列何者錯誤？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意識混亂、嗜睡　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軟弱無力　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血壓升高　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食慾不振、噁心、嘔吐。　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酸鹼中毒的判讀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24744"/>
            <a:ext cx="9036496" cy="398455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標準值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PH:7.35-7.45</a:t>
            </a:r>
            <a:r>
              <a:rPr lang="zh-TW" altLang="en-US" dirty="0" smtClean="0"/>
              <a:t> </a:t>
            </a:r>
            <a:r>
              <a:rPr lang="en-US" altLang="zh-TW" dirty="0" smtClean="0"/>
              <a:t>   PaCO2:35-45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HCO3</a:t>
            </a:r>
            <a:r>
              <a:rPr lang="zh-TW" altLang="en-US" dirty="0" smtClean="0"/>
              <a:t> </a:t>
            </a:r>
            <a:r>
              <a:rPr lang="en-US" altLang="zh-TW" baseline="30000" dirty="0"/>
              <a:t>–</a:t>
            </a:r>
            <a:r>
              <a:rPr lang="zh-TW" altLang="en-US" baseline="30000" dirty="0"/>
              <a:t> </a:t>
            </a:r>
            <a:r>
              <a:rPr lang="en-US" altLang="zh-TW" dirty="0" smtClean="0"/>
              <a:t>:</a:t>
            </a:r>
            <a:r>
              <a:rPr lang="en-US" altLang="zh-TW" dirty="0"/>
              <a:t>22-26 </a:t>
            </a:r>
            <a:endParaRPr lang="en-US" altLang="zh-TW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               (PaO2:80-100</a:t>
            </a:r>
            <a:r>
              <a:rPr lang="zh-TW" altLang="en-US" dirty="0" smtClean="0"/>
              <a:t> 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由</a:t>
            </a:r>
            <a:r>
              <a:rPr lang="en-US" altLang="zh-TW" dirty="0" smtClean="0"/>
              <a:t>PH</a:t>
            </a:r>
            <a:r>
              <a:rPr lang="zh-TW" altLang="en-US" dirty="0" smtClean="0"/>
              <a:t>值判定酸或鹼中毒</a:t>
            </a:r>
            <a:r>
              <a:rPr lang="en-US" altLang="zh-TW" dirty="0" smtClean="0"/>
              <a:t>:</a:t>
            </a:r>
            <a:r>
              <a:rPr lang="zh-TW" altLang="en-US" dirty="0" smtClean="0"/>
              <a:t>偏低酸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 smtClean="0"/>
              <a:t> 偏高鹼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判斷是呼吸或代謝所致的中毒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    </a:t>
            </a:r>
            <a:r>
              <a:rPr lang="en-US" altLang="zh-TW" dirty="0" smtClean="0">
                <a:solidFill>
                  <a:srgbClr val="FF0000"/>
                </a:solidFill>
              </a:rPr>
              <a:t>PaCO2</a:t>
            </a:r>
            <a:r>
              <a:rPr lang="zh-TW" altLang="en-US" dirty="0" smtClean="0"/>
              <a:t>異常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呼吸</a:t>
            </a:r>
            <a:r>
              <a:rPr lang="zh-TW" altLang="en-US" dirty="0" smtClean="0"/>
              <a:t>性中毒</a:t>
            </a:r>
            <a:r>
              <a:rPr lang="zh-TW" altLang="en-US" dirty="0" smtClean="0"/>
              <a:t>，偏高酸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/>
              <a:t> </a:t>
            </a:r>
            <a:r>
              <a:rPr lang="zh-TW" altLang="en-US" dirty="0" smtClean="0"/>
              <a:t>偏低</a:t>
            </a:r>
            <a:r>
              <a:rPr lang="zh-TW" altLang="en-US" dirty="0" smtClean="0"/>
              <a:t>鹼</a:t>
            </a:r>
            <a:endParaRPr lang="en-US" altLang="zh-TW" dirty="0" smtClean="0"/>
          </a:p>
          <a:p>
            <a:r>
              <a:rPr lang="zh-TW" altLang="en-US" dirty="0" smtClean="0"/>
              <a:t>    </a:t>
            </a:r>
            <a:r>
              <a:rPr lang="en-US" altLang="zh-TW" dirty="0" smtClean="0">
                <a:solidFill>
                  <a:srgbClr val="FF0000"/>
                </a:solidFill>
              </a:rPr>
              <a:t>HCO3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–</a:t>
            </a:r>
            <a:r>
              <a:rPr lang="zh-TW" altLang="en-US" dirty="0"/>
              <a:t>異常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代謝</a:t>
            </a:r>
            <a:r>
              <a:rPr lang="zh-TW" altLang="en-US" dirty="0" smtClean="0"/>
              <a:t>性中毒</a:t>
            </a:r>
            <a:r>
              <a:rPr lang="zh-TW" altLang="en-US" dirty="0" smtClean="0"/>
              <a:t>，</a:t>
            </a:r>
            <a:r>
              <a:rPr lang="zh-TW" altLang="en-US" dirty="0"/>
              <a:t>偏低酸</a:t>
            </a:r>
            <a:r>
              <a:rPr lang="zh-TW" altLang="en-US" dirty="0">
                <a:latin typeface="新細明體"/>
              </a:rPr>
              <a:t>、</a:t>
            </a:r>
            <a:r>
              <a:rPr lang="zh-TW" altLang="en-US" dirty="0"/>
              <a:t> 偏高</a:t>
            </a:r>
            <a:r>
              <a:rPr lang="zh-TW" altLang="en-US" dirty="0" smtClean="0"/>
              <a:t>鹼</a:t>
            </a:r>
            <a:endParaRPr lang="en-US" altLang="zh-TW" dirty="0" smtClean="0"/>
          </a:p>
          <a:p>
            <a:r>
              <a:rPr lang="en-US" altLang="zh-TW" dirty="0" smtClean="0"/>
              <a:t>4.Ex. PH:7.28  PaCO2:48</a:t>
            </a:r>
            <a:r>
              <a:rPr lang="zh-TW" altLang="en-US" dirty="0" smtClean="0"/>
              <a:t>  </a:t>
            </a:r>
            <a:r>
              <a:rPr lang="en-US" altLang="zh-TW" dirty="0" smtClean="0"/>
              <a:t>HCO3</a:t>
            </a:r>
            <a:r>
              <a:rPr lang="zh-TW" altLang="en-US" dirty="0" smtClean="0"/>
              <a:t> </a:t>
            </a:r>
            <a:r>
              <a:rPr lang="en-US" altLang="zh-TW" baseline="30000" dirty="0" smtClean="0"/>
              <a:t>–</a:t>
            </a:r>
            <a:r>
              <a:rPr lang="zh-TW" altLang="en-US" baseline="30000" dirty="0" smtClean="0"/>
              <a:t> </a:t>
            </a:r>
            <a:r>
              <a:rPr lang="en-US" altLang="zh-TW" dirty="0" smtClean="0"/>
              <a:t>:25</a:t>
            </a:r>
            <a:r>
              <a:rPr lang="zh-TW" altLang="en-US" dirty="0" smtClean="0"/>
              <a:t>             </a:t>
            </a:r>
            <a:r>
              <a:rPr lang="zh-TW" altLang="en-US" dirty="0" smtClean="0">
                <a:solidFill>
                  <a:srgbClr val="FF0000"/>
                </a:solidFill>
              </a:rPr>
              <a:t>呼吸</a:t>
            </a:r>
            <a:r>
              <a:rPr lang="zh-TW" altLang="en-US" dirty="0">
                <a:solidFill>
                  <a:srgbClr val="FF0000"/>
                </a:solidFill>
              </a:rPr>
              <a:t>性</a:t>
            </a:r>
            <a:r>
              <a:rPr lang="zh-TW" altLang="en-US" dirty="0" smtClean="0">
                <a:solidFill>
                  <a:srgbClr val="FF0000"/>
                </a:solidFill>
              </a:rPr>
              <a:t>酸</a:t>
            </a:r>
            <a:r>
              <a:rPr lang="zh-TW" altLang="en-US" dirty="0" smtClean="0"/>
              <a:t>中毒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基護程度通常考由情況判斷</a:t>
            </a:r>
            <a:endParaRPr lang="zh-TW" altLang="en-US" dirty="0"/>
          </a:p>
        </p:txBody>
      </p:sp>
      <p:cxnSp>
        <p:nvCxnSpPr>
          <p:cNvPr id="5" name="直線單箭頭接點 4"/>
          <p:cNvCxnSpPr/>
          <p:nvPr/>
        </p:nvCxnSpPr>
        <p:spPr>
          <a:xfrm>
            <a:off x="5508064" y="4221088"/>
            <a:ext cx="7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5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酸鹼中毒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08720"/>
            <a:ext cx="8136904" cy="4344596"/>
          </a:xfrm>
        </p:spPr>
        <p:txBody>
          <a:bodyPr/>
          <a:lstStyle/>
          <a:p>
            <a:r>
              <a:rPr lang="en-US" altLang="zh-TW" dirty="0" smtClean="0"/>
              <a:t>1.  3</a:t>
            </a:r>
            <a:r>
              <a:rPr lang="zh-TW" altLang="zh-TW" dirty="0"/>
              <a:t>歲的小光因腸病毒住院治療，今晨出現食慾不振且嘔吐情形嚴重，若嘔吐情形一直無法改善，將造成下列哪一種酸鹼不平衡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代謝</a:t>
            </a:r>
            <a:r>
              <a:rPr lang="zh-TW" altLang="zh-TW" dirty="0"/>
              <a:t>性酸中毒　</a:t>
            </a:r>
            <a:r>
              <a:rPr lang="en-US" altLang="zh-TW" dirty="0"/>
              <a:t>(B) </a:t>
            </a:r>
            <a:r>
              <a:rPr lang="zh-TW" altLang="zh-TW" dirty="0"/>
              <a:t>代謝性鹼中毒　</a:t>
            </a:r>
            <a:endParaRPr lang="en-US" altLang="zh-TW" dirty="0" smtClean="0"/>
          </a:p>
          <a:p>
            <a:pPr marL="0" indent="0"/>
            <a:r>
              <a:rPr lang="en-US" altLang="zh-TW" dirty="0" smtClean="0"/>
              <a:t>(C</a:t>
            </a:r>
            <a:r>
              <a:rPr lang="en-US" altLang="zh-TW" dirty="0"/>
              <a:t>) </a:t>
            </a:r>
            <a:r>
              <a:rPr lang="zh-TW" altLang="zh-TW" dirty="0"/>
              <a:t>呼吸性酸中毒　</a:t>
            </a:r>
            <a:r>
              <a:rPr lang="en-US" altLang="zh-TW" dirty="0"/>
              <a:t>(D) </a:t>
            </a:r>
            <a:r>
              <a:rPr lang="zh-TW" altLang="zh-TW" dirty="0"/>
              <a:t>呼吸性鹼中毒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/>
            <a:r>
              <a:rPr lang="en-US" altLang="zh-TW" dirty="0" smtClean="0"/>
              <a:t>2.</a:t>
            </a:r>
            <a:r>
              <a:rPr lang="zh-TW" altLang="zh-TW" dirty="0"/>
              <a:t>王先生因胃癌轉移至骨骼，以</a:t>
            </a:r>
            <a:r>
              <a:rPr lang="en-US" altLang="zh-TW" dirty="0"/>
              <a:t>fentanyl</a:t>
            </a:r>
            <a:r>
              <a:rPr lang="zh-TW" altLang="zh-TW" dirty="0"/>
              <a:t>貼片</a:t>
            </a:r>
            <a:r>
              <a:rPr lang="en-US" altLang="zh-TW" dirty="0"/>
              <a:t>50 </a:t>
            </a:r>
            <a:r>
              <a:rPr lang="en-US" altLang="zh-TW" dirty="0" err="1"/>
              <a:t>μg</a:t>
            </a:r>
            <a:r>
              <a:rPr lang="zh-TW" altLang="zh-TW" dirty="0"/>
              <a:t>，及</a:t>
            </a:r>
            <a:r>
              <a:rPr lang="en-US" altLang="zh-TW" dirty="0"/>
              <a:t>morphine 10 mg </a:t>
            </a:r>
            <a:r>
              <a:rPr lang="en-US" altLang="zh-TW" dirty="0" err="1"/>
              <a:t>ivf</a:t>
            </a:r>
            <a:r>
              <a:rPr lang="en-US" altLang="zh-TW" dirty="0"/>
              <a:t> q.6h. </a:t>
            </a:r>
            <a:r>
              <a:rPr lang="en-US" altLang="zh-TW" dirty="0" err="1"/>
              <a:t>p.r.n</a:t>
            </a:r>
            <a:r>
              <a:rPr lang="en-US" altLang="zh-TW" dirty="0"/>
              <a:t>.</a:t>
            </a:r>
            <a:r>
              <a:rPr lang="zh-TW" altLang="zh-TW" dirty="0"/>
              <a:t>控制疼痛，護理人員評估其呼吸變慢且淺，此表示病患可能發生下列哪種情況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呼吸</a:t>
            </a:r>
            <a:r>
              <a:rPr lang="zh-TW" altLang="zh-TW" dirty="0"/>
              <a:t>性鹼中毒　</a:t>
            </a:r>
            <a:r>
              <a:rPr lang="en-US" altLang="zh-TW" dirty="0"/>
              <a:t>(B) </a:t>
            </a:r>
            <a:r>
              <a:rPr lang="zh-TW" altLang="zh-TW" dirty="0"/>
              <a:t>呼吸性酸中毒　</a:t>
            </a:r>
            <a:endParaRPr lang="en-US" altLang="zh-TW" dirty="0"/>
          </a:p>
          <a:p>
            <a:pPr marL="0" indent="0"/>
            <a:r>
              <a:rPr lang="en-US" altLang="zh-TW" smtClean="0"/>
              <a:t>(</a:t>
            </a:r>
            <a:r>
              <a:rPr lang="en-US" altLang="zh-TW" dirty="0"/>
              <a:t>C) </a:t>
            </a:r>
            <a:r>
              <a:rPr lang="zh-TW" altLang="zh-TW" dirty="0"/>
              <a:t>代謝性酸中毒　</a:t>
            </a:r>
            <a:r>
              <a:rPr lang="en-US" altLang="zh-TW" dirty="0"/>
              <a:t>(D) </a:t>
            </a:r>
            <a:r>
              <a:rPr lang="zh-TW" altLang="zh-TW" dirty="0"/>
              <a:t>代謝性鹼中毒。</a:t>
            </a:r>
          </a:p>
          <a:p>
            <a:pPr marL="0" indent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669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點滴</a:t>
            </a:r>
            <a:r>
              <a:rPr lang="en-US" altLang="zh-TW" dirty="0" smtClean="0"/>
              <a:t>:</a:t>
            </a:r>
            <a:r>
              <a:rPr lang="zh-TW" altLang="en-US" dirty="0" smtClean="0"/>
              <a:t>高張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/>
              <a:t>等張</a:t>
            </a:r>
            <a:r>
              <a:rPr lang="zh-TW" altLang="en-US" dirty="0">
                <a:latin typeface="新細明體"/>
                <a:ea typeface="新細明體"/>
              </a:rPr>
              <a:t>、</a:t>
            </a:r>
            <a:r>
              <a:rPr lang="zh-TW" altLang="en-US" dirty="0" smtClean="0"/>
              <a:t>低張輸液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052736"/>
            <a:ext cx="7880980" cy="3579849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點滴意義</a:t>
            </a:r>
            <a:r>
              <a:rPr lang="en-US" altLang="zh-TW" dirty="0" smtClean="0"/>
              <a:t>:  D:</a:t>
            </a:r>
            <a:r>
              <a:rPr lang="zh-TW" altLang="en-US" dirty="0" smtClean="0"/>
              <a:t>葡萄糖  </a:t>
            </a:r>
            <a:r>
              <a:rPr lang="en-US" altLang="zh-TW" dirty="0" smtClean="0"/>
              <a:t>S:</a:t>
            </a:r>
            <a:r>
              <a:rPr lang="zh-TW" altLang="en-US" dirty="0" smtClean="0"/>
              <a:t>食鹽水   </a:t>
            </a:r>
            <a:r>
              <a:rPr lang="en-US" altLang="zh-TW" dirty="0" smtClean="0"/>
              <a:t>W:</a:t>
            </a:r>
            <a:r>
              <a:rPr lang="zh-TW" altLang="en-US" dirty="0" smtClean="0"/>
              <a:t>水    數字</a:t>
            </a:r>
            <a:r>
              <a:rPr lang="en-US" altLang="zh-TW" dirty="0" smtClean="0"/>
              <a:t>:</a:t>
            </a:r>
            <a:r>
              <a:rPr lang="zh-TW" altLang="en-US" dirty="0" smtClean="0"/>
              <a:t>成分比例</a:t>
            </a:r>
            <a:endParaRPr lang="en-US" altLang="zh-TW" dirty="0" smtClean="0"/>
          </a:p>
          <a:p>
            <a:r>
              <a:rPr lang="en-US" altLang="zh-TW" dirty="0" smtClean="0"/>
              <a:t>Ex</a:t>
            </a:r>
            <a:r>
              <a:rPr lang="en-US" altLang="zh-TW" dirty="0"/>
              <a:t>. D5W:</a:t>
            </a:r>
            <a:r>
              <a:rPr lang="zh-TW" altLang="en-US" dirty="0"/>
              <a:t>  </a:t>
            </a:r>
            <a:r>
              <a:rPr lang="en-US" altLang="zh-TW" dirty="0"/>
              <a:t>5%</a:t>
            </a:r>
            <a:r>
              <a:rPr lang="zh-TW" altLang="en-US" dirty="0" smtClean="0"/>
              <a:t>葡萄糖水</a:t>
            </a:r>
            <a:endParaRPr lang="en-US" altLang="zh-TW" dirty="0"/>
          </a:p>
          <a:p>
            <a:r>
              <a:rPr lang="zh-TW" altLang="en-US" smtClean="0"/>
              <a:t>      </a:t>
            </a:r>
            <a:r>
              <a:rPr lang="en-US" altLang="zh-TW" smtClean="0"/>
              <a:t>D5S</a:t>
            </a:r>
            <a:r>
              <a:rPr lang="en-US" altLang="zh-TW" dirty="0"/>
              <a:t>:</a:t>
            </a:r>
            <a:r>
              <a:rPr lang="zh-TW" altLang="en-US" dirty="0"/>
              <a:t>  </a:t>
            </a:r>
            <a:r>
              <a:rPr lang="en-US" altLang="zh-TW" dirty="0"/>
              <a:t>5%</a:t>
            </a:r>
            <a:r>
              <a:rPr lang="zh-TW" altLang="en-US" dirty="0"/>
              <a:t>葡萄糖食鹽水</a:t>
            </a:r>
            <a:endParaRPr lang="en-US" altLang="zh-TW" dirty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 smtClean="0"/>
              <a:t>等張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N/S  D5W  L/R </a:t>
            </a:r>
            <a:r>
              <a:rPr lang="zh-TW" altLang="en-US" dirty="0" smtClean="0"/>
              <a:t> 台大</a:t>
            </a:r>
            <a:r>
              <a:rPr lang="en-US" altLang="zh-TW" dirty="0" smtClean="0"/>
              <a:t>1-4</a:t>
            </a:r>
            <a:r>
              <a:rPr lang="zh-TW" altLang="en-US" dirty="0" smtClean="0"/>
              <a:t>號</a:t>
            </a:r>
            <a:endParaRPr lang="en-US" altLang="zh-TW" dirty="0" smtClean="0"/>
          </a:p>
          <a:p>
            <a:r>
              <a:rPr lang="en-US" altLang="zh-TW" dirty="0"/>
              <a:t>3.</a:t>
            </a:r>
            <a:r>
              <a:rPr lang="zh-TW" altLang="en-US" dirty="0" smtClean="0"/>
              <a:t>只要超過</a:t>
            </a:r>
            <a:r>
              <a:rPr lang="en-US" altLang="zh-TW" dirty="0" smtClean="0"/>
              <a:t>2.</a:t>
            </a:r>
            <a:r>
              <a:rPr lang="zh-TW" altLang="en-US" dirty="0" smtClean="0"/>
              <a:t>成分皆為高張</a:t>
            </a:r>
            <a:r>
              <a:rPr lang="en-US" altLang="zh-TW" dirty="0" smtClean="0"/>
              <a:t>:</a:t>
            </a:r>
          </a:p>
          <a:p>
            <a:r>
              <a:rPr lang="en-US" altLang="zh-TW" dirty="0"/>
              <a:t>Ex.</a:t>
            </a:r>
            <a:r>
              <a:rPr lang="zh-TW" altLang="en-US" dirty="0"/>
              <a:t>  </a:t>
            </a:r>
            <a:r>
              <a:rPr lang="en-US" altLang="zh-TW" dirty="0" smtClean="0"/>
              <a:t>D5S   3%N/S</a:t>
            </a:r>
            <a:r>
              <a:rPr lang="zh-TW" altLang="en-US" dirty="0" smtClean="0"/>
              <a:t>  </a:t>
            </a:r>
            <a:r>
              <a:rPr lang="en-US" altLang="zh-TW" dirty="0" smtClean="0"/>
              <a:t>D10W</a:t>
            </a:r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只要低過</a:t>
            </a:r>
            <a:r>
              <a:rPr lang="en-US" altLang="zh-TW" dirty="0" smtClean="0"/>
              <a:t>2.</a:t>
            </a:r>
            <a:r>
              <a:rPr lang="zh-TW" altLang="en-US" dirty="0" smtClean="0"/>
              <a:t>成分</a:t>
            </a:r>
            <a:r>
              <a:rPr lang="zh-TW" altLang="en-US" dirty="0"/>
              <a:t>皆</a:t>
            </a:r>
            <a:r>
              <a:rPr lang="zh-TW" altLang="en-US" dirty="0" smtClean="0"/>
              <a:t>為低張</a:t>
            </a:r>
            <a:endParaRPr lang="en-US" altLang="zh-TW" dirty="0" smtClean="0"/>
          </a:p>
          <a:p>
            <a:r>
              <a:rPr lang="en-US" altLang="zh-TW" dirty="0"/>
              <a:t>Ex.</a:t>
            </a:r>
            <a:r>
              <a:rPr lang="zh-TW" altLang="en-US" dirty="0"/>
              <a:t>  </a:t>
            </a:r>
            <a:r>
              <a:rPr lang="en-US" altLang="zh-TW" dirty="0" smtClean="0"/>
              <a:t>0.45N/S</a:t>
            </a: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224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高</a:t>
            </a:r>
            <a:r>
              <a:rPr lang="zh-TW" altLang="en-US" dirty="0"/>
              <a:t>張</a:t>
            </a:r>
            <a:r>
              <a:rPr lang="zh-TW" altLang="en-US" dirty="0">
                <a:latin typeface="新細明體"/>
                <a:ea typeface="新細明體"/>
              </a:rPr>
              <a:t>、</a:t>
            </a:r>
            <a:r>
              <a:rPr lang="zh-TW" altLang="en-US" dirty="0"/>
              <a:t>等張</a:t>
            </a:r>
            <a:r>
              <a:rPr lang="zh-TW" altLang="en-US" dirty="0">
                <a:latin typeface="新細明體"/>
                <a:ea typeface="新細明體"/>
              </a:rPr>
              <a:t>、</a:t>
            </a:r>
            <a:r>
              <a:rPr lang="zh-TW" altLang="en-US" dirty="0"/>
              <a:t>低張輸液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1.</a:t>
            </a:r>
            <a:r>
              <a:rPr lang="zh-TW" altLang="zh-TW" dirty="0"/>
              <a:t>在未輸入體內前，靜脈輸注液體，下列何者屬於低張性溶液？</a:t>
            </a:r>
            <a:r>
              <a:rPr lang="en-US" altLang="zh-TW" dirty="0"/>
              <a:t>(A) 10</a:t>
            </a:r>
            <a:r>
              <a:rPr lang="zh-TW" altLang="zh-TW" dirty="0"/>
              <a:t>％葡萄糖溶液　</a:t>
            </a:r>
            <a:r>
              <a:rPr lang="en-US" altLang="zh-TW" dirty="0"/>
              <a:t>(B) 5</a:t>
            </a:r>
            <a:r>
              <a:rPr lang="zh-TW" altLang="zh-TW" dirty="0"/>
              <a:t>％葡萄糖溶液　</a:t>
            </a:r>
            <a:r>
              <a:rPr lang="en-US" altLang="zh-TW" dirty="0"/>
              <a:t>(C) </a:t>
            </a:r>
            <a:r>
              <a:rPr lang="zh-TW" altLang="zh-TW" dirty="0"/>
              <a:t>乳酸鹽林格氏溶液　</a:t>
            </a:r>
            <a:r>
              <a:rPr lang="en-US" altLang="zh-TW" dirty="0"/>
              <a:t>(D) 2.5</a:t>
            </a:r>
            <a:r>
              <a:rPr lang="zh-TW" altLang="zh-TW" dirty="0"/>
              <a:t>％葡萄糖溶液。　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2.</a:t>
            </a:r>
            <a:r>
              <a:rPr lang="zh-TW" altLang="zh-TW" dirty="0"/>
              <a:t>關於</a:t>
            </a:r>
            <a:r>
              <a:rPr lang="en-US" altLang="zh-TW" dirty="0"/>
              <a:t>10</a:t>
            </a:r>
            <a:r>
              <a:rPr lang="zh-TW" altLang="zh-TW" dirty="0"/>
              <a:t>％葡萄糖溶液的描述，下列何者正確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為</a:t>
            </a:r>
            <a:r>
              <a:rPr lang="zh-TW" altLang="zh-TW" dirty="0"/>
              <a:t>高張溶液，適用於需補充熱量的病患　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為</a:t>
            </a:r>
            <a:r>
              <a:rPr lang="zh-TW" altLang="zh-TW" dirty="0"/>
              <a:t>等張溶液，常用於脫水、血量不足的病患　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為</a:t>
            </a:r>
            <a:r>
              <a:rPr lang="zh-TW" altLang="zh-TW" dirty="0"/>
              <a:t>低張溶液，有助於將細胞內的水分移至血管中　</a:t>
            </a:r>
            <a:endParaRPr lang="en-US" altLang="zh-TW" dirty="0" smtClean="0"/>
          </a:p>
          <a:p>
            <a:pPr marL="457200" indent="-457200">
              <a:buAutoNum type="alphaUcParenBoth"/>
            </a:pPr>
            <a:r>
              <a:rPr lang="zh-TW" altLang="zh-TW" dirty="0" smtClean="0"/>
              <a:t>為</a:t>
            </a:r>
            <a:r>
              <a:rPr lang="zh-TW" altLang="zh-TW" dirty="0"/>
              <a:t>電解質液，有助於葡萄糖將鉀攜入細胞，改善高血鉀。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920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411</TotalTime>
  <Words>378</Words>
  <Application>Microsoft Office PowerPoint</Application>
  <PresentationFormat>如螢幕大小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角度</vt:lpstr>
      <vt:lpstr>體液的供應</vt:lpstr>
      <vt:lpstr>體液缺失與體液過量</vt:lpstr>
      <vt:lpstr>高血鈉與低血鈉</vt:lpstr>
      <vt:lpstr>酸鹼中毒的判讀</vt:lpstr>
      <vt:lpstr>酸鹼中毒</vt:lpstr>
      <vt:lpstr>點滴:高張、等張、低張輸液</vt:lpstr>
      <vt:lpstr>高張、等張、低張輸液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體液的供應</dc:title>
  <dc:creator>chang</dc:creator>
  <cp:lastModifiedBy>user</cp:lastModifiedBy>
  <cp:revision>19</cp:revision>
  <dcterms:created xsi:type="dcterms:W3CDTF">2015-05-05T02:31:54Z</dcterms:created>
  <dcterms:modified xsi:type="dcterms:W3CDTF">2001-12-31T18:45:36Z</dcterms:modified>
</cp:coreProperties>
</file>