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28"/>
  </p:handoutMasterIdLst>
  <p:sldIdLst>
    <p:sldId id="256" r:id="rId2"/>
    <p:sldId id="262" r:id="rId3"/>
    <p:sldId id="260" r:id="rId4"/>
    <p:sldId id="261" r:id="rId5"/>
    <p:sldId id="258" r:id="rId6"/>
    <p:sldId id="257" r:id="rId7"/>
    <p:sldId id="259" r:id="rId8"/>
    <p:sldId id="263" r:id="rId9"/>
    <p:sldId id="264" r:id="rId10"/>
    <p:sldId id="265" r:id="rId11"/>
    <p:sldId id="281" r:id="rId12"/>
    <p:sldId id="275" r:id="rId13"/>
    <p:sldId id="280" r:id="rId14"/>
    <p:sldId id="266" r:id="rId15"/>
    <p:sldId id="269" r:id="rId16"/>
    <p:sldId id="267" r:id="rId17"/>
    <p:sldId id="270" r:id="rId18"/>
    <p:sldId id="271" r:id="rId19"/>
    <p:sldId id="268" r:id="rId20"/>
    <p:sldId id="272" r:id="rId21"/>
    <p:sldId id="273" r:id="rId22"/>
    <p:sldId id="274" r:id="rId23"/>
    <p:sldId id="279" r:id="rId24"/>
    <p:sldId id="277" r:id="rId25"/>
    <p:sldId id="278" r:id="rId26"/>
    <p:sldId id="282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2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89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87A9F-EA0A-4A79-B566-A14541A3FF25}" type="datetimeFigureOut">
              <a:rPr lang="zh-TW" altLang="en-US" smtClean="0"/>
              <a:pPr/>
              <a:t>2015/3/14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75A3E-8CA6-4D86-862D-86C90825D1D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6894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BA15-42D5-4C51-A948-6100E0163BC7}" type="datetimeFigureOut">
              <a:rPr lang="zh-TW" altLang="en-US" smtClean="0"/>
              <a:pPr/>
              <a:t>2015/3/14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16621D6-0181-4C0A-BCEE-C92B75A2C7F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BA15-42D5-4C51-A948-6100E0163BC7}" type="datetimeFigureOut">
              <a:rPr lang="zh-TW" altLang="en-US" smtClean="0"/>
              <a:pPr/>
              <a:t>2015/3/14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621D6-0181-4C0A-BCEE-C92B75A2C7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16621D6-0181-4C0A-BCEE-C92B75A2C7F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BA15-42D5-4C51-A948-6100E0163BC7}" type="datetimeFigureOut">
              <a:rPr lang="zh-TW" altLang="en-US" smtClean="0"/>
              <a:pPr/>
              <a:t>2015/3/14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BA15-42D5-4C51-A948-6100E0163BC7}" type="datetimeFigureOut">
              <a:rPr lang="zh-TW" altLang="en-US" smtClean="0"/>
              <a:pPr/>
              <a:t>2015/3/14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16621D6-0181-4C0A-BCEE-C92B75A2C7F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6025E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800">
                <a:solidFill>
                  <a:srgbClr val="06025E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800">
                <a:solidFill>
                  <a:srgbClr val="06025E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2800">
                <a:solidFill>
                  <a:srgbClr val="06025E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2800">
                <a:solidFill>
                  <a:srgbClr val="06025E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BA15-42D5-4C51-A948-6100E0163BC7}" type="datetimeFigureOut">
              <a:rPr lang="zh-TW" altLang="en-US" smtClean="0"/>
              <a:pPr/>
              <a:t>2015/3/14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16621D6-0181-4C0A-BCEE-C92B75A2C7F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4DABA15-42D5-4C51-A948-6100E0163BC7}" type="datetimeFigureOut">
              <a:rPr lang="zh-TW" altLang="en-US" smtClean="0"/>
              <a:pPr/>
              <a:t>2015/3/14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621D6-0181-4C0A-BCEE-C92B75A2C7F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BA15-42D5-4C51-A948-6100E0163BC7}" type="datetimeFigureOut">
              <a:rPr lang="zh-TW" altLang="en-US" smtClean="0"/>
              <a:pPr/>
              <a:t>2015/3/14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16621D6-0181-4C0A-BCEE-C92B75A2C7F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BA15-42D5-4C51-A948-6100E0163BC7}" type="datetimeFigureOut">
              <a:rPr lang="zh-TW" altLang="en-US" smtClean="0"/>
              <a:pPr/>
              <a:t>2015/3/14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16621D6-0181-4C0A-BCEE-C92B75A2C7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BA15-42D5-4C51-A948-6100E0163BC7}" type="datetimeFigureOut">
              <a:rPr lang="zh-TW" altLang="en-US" smtClean="0"/>
              <a:pPr/>
              <a:t>2015/3/14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6621D6-0181-4C0A-BCEE-C92B75A2C7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16621D6-0181-4C0A-BCEE-C92B75A2C7F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BA15-42D5-4C51-A948-6100E0163BC7}" type="datetimeFigureOut">
              <a:rPr lang="zh-TW" altLang="en-US" smtClean="0"/>
              <a:pPr/>
              <a:t>2015/3/14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16621D6-0181-4C0A-BCEE-C92B75A2C7F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4DABA15-42D5-4C51-A948-6100E0163BC7}" type="datetimeFigureOut">
              <a:rPr lang="zh-TW" altLang="en-US" smtClean="0"/>
              <a:pPr/>
              <a:t>2015/3/14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4DABA15-42D5-4C51-A948-6100E0163BC7}" type="datetimeFigureOut">
              <a:rPr lang="zh-TW" altLang="en-US" smtClean="0"/>
              <a:pPr/>
              <a:t>2015/3/14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16621D6-0181-4C0A-BCEE-C92B75A2C7F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en5ctZInOy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57224" y="500042"/>
            <a:ext cx="7772400" cy="1752600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</a:t>
            </a:r>
            <a:r>
              <a:rPr lang="en-US" altLang="zh-TW" sz="48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12</a:t>
            </a:r>
            <a:r>
              <a:rPr lang="zh-TW" altLang="en-US" sz="48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章 營養的需要</a:t>
            </a:r>
            <a:endParaRPr lang="zh-TW" altLang="en-US" sz="4800" b="1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18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世界最胖與最瘦</a:t>
            </a:r>
            <a:r>
              <a:rPr lang="en-US" altLang="zh-TW" dirty="0" smtClean="0"/>
              <a:t>(750kg</a:t>
            </a:r>
            <a:r>
              <a:rPr lang="zh-TW" altLang="en-US" dirty="0" smtClean="0"/>
              <a:t> </a:t>
            </a:r>
            <a:r>
              <a:rPr lang="en-US" altLang="zh-TW" dirty="0" smtClean="0"/>
              <a:t>vs. 25 kg)</a:t>
            </a:r>
            <a:endParaRPr lang="zh-TW" altLang="en-US" dirty="0"/>
          </a:p>
        </p:txBody>
      </p:sp>
      <p:pic>
        <p:nvPicPr>
          <p:cNvPr id="4" name="Picture 2" descr="http://news.cnhubei.com/xw/gj/201212/W020121219296568314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500174"/>
            <a:ext cx="3357586" cy="5139162"/>
          </a:xfrm>
          <a:prstGeom prst="rect">
            <a:avLst/>
          </a:prstGeom>
          <a:noFill/>
        </p:spPr>
      </p:pic>
      <p:pic>
        <p:nvPicPr>
          <p:cNvPr id="5" name="Picture 2" descr="http://res.fashion.ifeng.com/46e80eba3b07b88a/2011/0907/rdn_4e66e7d6c3f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428868"/>
            <a:ext cx="4911362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即時測驗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71472" y="1527048"/>
            <a:ext cx="8234200" cy="4572000"/>
          </a:xfrm>
        </p:spPr>
        <p:txBody>
          <a:bodyPr/>
          <a:lstStyle/>
          <a:p>
            <a:r>
              <a:rPr lang="zh-TW" altLang="en-US" dirty="0" smtClean="0"/>
              <a:t>肝衰竭  腎衰竭 的共同飲食原則</a:t>
            </a:r>
            <a:r>
              <a:rPr lang="en-US" altLang="zh-TW" dirty="0" smtClean="0"/>
              <a:t>?</a:t>
            </a:r>
            <a:r>
              <a:rPr lang="zh-TW" altLang="en-US" dirty="0" smtClean="0"/>
              <a:t>   低</a:t>
            </a:r>
            <a:r>
              <a:rPr lang="en-US" altLang="zh-TW" dirty="0" smtClean="0"/>
              <a:t>??</a:t>
            </a:r>
          </a:p>
          <a:p>
            <a:r>
              <a:rPr lang="zh-TW" altLang="en-US" dirty="0" smtClean="0"/>
              <a:t>低油飲食常見於何種器官功能異常的患者</a:t>
            </a:r>
            <a:r>
              <a:rPr lang="en-US" altLang="zh-TW" dirty="0" smtClean="0"/>
              <a:t>?</a:t>
            </a:r>
            <a:r>
              <a:rPr lang="zh-TW" altLang="en-US" dirty="0" smtClean="0"/>
              <a:t>  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動動腦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73786"/>
          </a:xfrm>
        </p:spPr>
        <p:txBody>
          <a:bodyPr>
            <a:normAutofit lnSpcReduction="10000"/>
          </a:bodyPr>
          <a:lstStyle/>
          <a:p>
            <a:r>
              <a:rPr lang="zh-TW" altLang="zh-TW" dirty="0" smtClean="0"/>
              <a:t>依據下列四位民眾的身高與體重數值，何者推算出的身體質塊指數（</a:t>
            </a:r>
            <a:r>
              <a:rPr lang="en-US" altLang="zh-TW" dirty="0" smtClean="0"/>
              <a:t>body mass index</a:t>
            </a:r>
            <a:r>
              <a:rPr lang="zh-TW" altLang="zh-TW" dirty="0" smtClean="0"/>
              <a:t>）在正常範圍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</a:t>
            </a:r>
            <a:r>
              <a:rPr lang="en-US" altLang="zh-TW" dirty="0" smtClean="0"/>
              <a:t>(A) </a:t>
            </a:r>
            <a:r>
              <a:rPr lang="zh-TW" altLang="zh-TW" dirty="0" smtClean="0"/>
              <a:t>王先生身高</a:t>
            </a:r>
            <a:r>
              <a:rPr lang="en-US" altLang="zh-TW" dirty="0" smtClean="0"/>
              <a:t>160</a:t>
            </a:r>
            <a:r>
              <a:rPr lang="zh-TW" altLang="zh-TW" dirty="0" smtClean="0"/>
              <a:t>公分、體重</a:t>
            </a:r>
            <a:r>
              <a:rPr lang="en-US" altLang="zh-TW" dirty="0" smtClean="0"/>
              <a:t>65</a:t>
            </a:r>
            <a:r>
              <a:rPr lang="zh-TW" altLang="zh-TW" dirty="0" smtClean="0"/>
              <a:t>公斤　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</a:t>
            </a:r>
            <a:r>
              <a:rPr lang="en-US" altLang="zh-TW" dirty="0" smtClean="0"/>
              <a:t>(B) </a:t>
            </a:r>
            <a:r>
              <a:rPr lang="zh-TW" altLang="zh-TW" dirty="0" smtClean="0"/>
              <a:t>王小姐身高</a:t>
            </a:r>
            <a:r>
              <a:rPr lang="en-US" altLang="zh-TW" dirty="0" smtClean="0"/>
              <a:t>160</a:t>
            </a:r>
            <a:r>
              <a:rPr lang="zh-TW" altLang="zh-TW" dirty="0" smtClean="0"/>
              <a:t>公分、體重</a:t>
            </a:r>
            <a:r>
              <a:rPr lang="en-US" altLang="zh-TW" dirty="0" smtClean="0"/>
              <a:t>46</a:t>
            </a:r>
            <a:r>
              <a:rPr lang="zh-TW" altLang="zh-TW" dirty="0" smtClean="0"/>
              <a:t>公斤　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</a:t>
            </a:r>
            <a:r>
              <a:rPr lang="en-US" altLang="zh-TW" dirty="0" smtClean="0"/>
              <a:t>(C) </a:t>
            </a:r>
            <a:r>
              <a:rPr lang="zh-TW" altLang="zh-TW" dirty="0" smtClean="0"/>
              <a:t>陳太太身高</a:t>
            </a:r>
            <a:r>
              <a:rPr lang="en-US" altLang="zh-TW" dirty="0" smtClean="0"/>
              <a:t>150</a:t>
            </a:r>
            <a:r>
              <a:rPr lang="zh-TW" altLang="zh-TW" dirty="0" smtClean="0"/>
              <a:t>公分、體重</a:t>
            </a:r>
            <a:r>
              <a:rPr lang="en-US" altLang="zh-TW" dirty="0" smtClean="0"/>
              <a:t>55</a:t>
            </a:r>
            <a:r>
              <a:rPr lang="zh-TW" altLang="zh-TW" dirty="0" smtClean="0"/>
              <a:t>公斤　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</a:t>
            </a:r>
            <a:r>
              <a:rPr lang="en-US" altLang="zh-TW" dirty="0" smtClean="0"/>
              <a:t>(D) </a:t>
            </a:r>
            <a:r>
              <a:rPr lang="zh-TW" altLang="zh-TW" dirty="0" smtClean="0"/>
              <a:t>李太太身高</a:t>
            </a:r>
            <a:r>
              <a:rPr lang="en-US" altLang="zh-TW" dirty="0" smtClean="0"/>
              <a:t>150</a:t>
            </a:r>
            <a:r>
              <a:rPr lang="zh-TW" altLang="zh-TW" dirty="0" smtClean="0"/>
              <a:t>公分、體重</a:t>
            </a:r>
            <a:r>
              <a:rPr lang="en-US" altLang="zh-TW" dirty="0" smtClean="0"/>
              <a:t>45</a:t>
            </a:r>
            <a:r>
              <a:rPr lang="zh-TW" altLang="zh-TW" dirty="0" smtClean="0"/>
              <a:t>公斤。</a:t>
            </a:r>
            <a:endParaRPr lang="en-US" altLang="zh-TW" dirty="0" smtClean="0"/>
          </a:p>
          <a:p>
            <a:r>
              <a:rPr lang="zh-TW" altLang="en-US" dirty="0" smtClean="0"/>
              <a:t>必須具備的概念 ：</a:t>
            </a:r>
            <a:r>
              <a:rPr lang="en-US" altLang="zh-TW" dirty="0" smtClean="0"/>
              <a:t>1.BMI</a:t>
            </a:r>
            <a:r>
              <a:rPr lang="zh-TW" altLang="en-US" dirty="0" smtClean="0"/>
              <a:t>公式</a:t>
            </a:r>
            <a:r>
              <a:rPr lang="en-US" altLang="zh-TW" dirty="0" smtClean="0"/>
              <a:t>?</a:t>
            </a:r>
          </a:p>
          <a:p>
            <a:pPr>
              <a:buNone/>
            </a:pPr>
            <a:r>
              <a:rPr lang="zh-TW" altLang="en-US" dirty="0" smtClean="0"/>
              <a:t>                                     </a:t>
            </a:r>
            <a:r>
              <a:rPr lang="en-US" altLang="zh-TW" dirty="0" smtClean="0"/>
              <a:t>2.BMI</a:t>
            </a:r>
            <a:r>
              <a:rPr lang="zh-TW" altLang="en-US" dirty="0" smtClean="0"/>
              <a:t>正常範圍</a:t>
            </a:r>
            <a:r>
              <a:rPr lang="en-US" altLang="zh-TW" dirty="0" smtClean="0"/>
              <a:t>?</a:t>
            </a: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BMI=</a:t>
            </a:r>
            <a:r>
              <a:rPr lang="zh-TW" altLang="en-US" b="1" dirty="0" smtClean="0">
                <a:solidFill>
                  <a:srgbClr val="FF0000"/>
                </a:solidFill>
              </a:rPr>
              <a:t>體重</a:t>
            </a:r>
            <a:r>
              <a:rPr lang="en-US" altLang="zh-TW" b="1" dirty="0" smtClean="0">
                <a:solidFill>
                  <a:srgbClr val="FF0000"/>
                </a:solidFill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</a:rPr>
              <a:t>身高</a:t>
            </a:r>
            <a:r>
              <a:rPr lang="en-US" altLang="zh-TW" b="1" baseline="30000" dirty="0" smtClean="0">
                <a:solidFill>
                  <a:srgbClr val="FF0000"/>
                </a:solidFill>
              </a:rPr>
              <a:t>2</a:t>
            </a:r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正常值範圍 </a:t>
            </a:r>
            <a:r>
              <a:rPr lang="en-US" altLang="zh-TW" b="1" dirty="0" smtClean="0">
                <a:solidFill>
                  <a:srgbClr val="FF0000"/>
                </a:solidFill>
              </a:rPr>
              <a:t>18-24</a:t>
            </a:r>
            <a:endParaRPr lang="zh-TW" altLang="en-US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動動腦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dirty="0" smtClean="0"/>
              <a:t>葉女士因車禍接受顏面重整手術，二天前葉女士已排氣，今日為其手術後第四天，下列何者是葉女士目前最合適的飲食？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  (A) </a:t>
            </a:r>
            <a:r>
              <a:rPr lang="zh-TW" altLang="zh-TW" dirty="0" smtClean="0"/>
              <a:t>清流質飲食（</a:t>
            </a:r>
            <a:r>
              <a:rPr lang="en-US" altLang="zh-TW" dirty="0" smtClean="0"/>
              <a:t>clear liquid diet</a:t>
            </a:r>
            <a:r>
              <a:rPr lang="zh-TW" altLang="zh-TW" dirty="0" smtClean="0"/>
              <a:t>）　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  (B) </a:t>
            </a:r>
            <a:r>
              <a:rPr lang="zh-TW" altLang="zh-TW" dirty="0" smtClean="0"/>
              <a:t>全流質飲食（</a:t>
            </a:r>
            <a:r>
              <a:rPr lang="en-US" altLang="zh-TW" dirty="0" smtClean="0"/>
              <a:t>full liquid diet</a:t>
            </a:r>
            <a:r>
              <a:rPr lang="zh-TW" altLang="zh-TW" dirty="0" smtClean="0"/>
              <a:t>）　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  (C) </a:t>
            </a:r>
            <a:r>
              <a:rPr lang="zh-TW" altLang="zh-TW" dirty="0" smtClean="0"/>
              <a:t>溫和飲食（</a:t>
            </a:r>
            <a:r>
              <a:rPr lang="en-US" altLang="zh-TW" dirty="0" smtClean="0"/>
              <a:t>bland diet</a:t>
            </a:r>
            <a:r>
              <a:rPr lang="zh-TW" altLang="zh-TW" dirty="0" smtClean="0"/>
              <a:t>）　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  (D) </a:t>
            </a:r>
            <a:r>
              <a:rPr lang="zh-TW" altLang="zh-TW" dirty="0" smtClean="0"/>
              <a:t>軟質飲食（</a:t>
            </a:r>
            <a:r>
              <a:rPr lang="en-US" altLang="zh-TW" dirty="0" smtClean="0"/>
              <a:t>soft diet</a:t>
            </a:r>
            <a:r>
              <a:rPr lang="zh-TW" altLang="zh-TW" dirty="0" smtClean="0"/>
              <a:t>）。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鼻胃管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一般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8" name="Picture 4" descr="http://enews.nfa.gov.tw/photo/adam20050303machin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643050"/>
            <a:ext cx="6215106" cy="4661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鼻胃管</a:t>
            </a:r>
            <a:r>
              <a:rPr lang="en-US" altLang="zh-TW" dirty="0" smtClean="0"/>
              <a:t>(</a:t>
            </a:r>
            <a:r>
              <a:rPr lang="zh-TW" altLang="en-US" dirty="0" smtClean="0"/>
              <a:t>矽膠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http://www.ganfyd.org/images/2/2e/Wide_bore_NG_tu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0174"/>
            <a:ext cx="6892338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鼻胃管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5602" name="Picture 2" descr="http://nursingcrib.com/wp-content/uploads/image/ng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500174"/>
            <a:ext cx="5121251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口胃管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8674" name="Picture 2" descr="http://pic.pimg.tw/thesedays/1343789556-53837801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14488"/>
            <a:ext cx="7712775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鼻腸管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9698" name="Picture 2" descr="http://www.sdjxrmyy.com/edit1/UploadFile/2013791625258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571612"/>
            <a:ext cx="30861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胃造口，</a:t>
            </a:r>
            <a:r>
              <a:rPr lang="en-US" altLang="zh-TW" dirty="0" smtClean="0"/>
              <a:t>PEG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6626" name="Picture 2" descr="http://health.ntuh.gov.tw/health/new/2072/207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71612"/>
            <a:ext cx="5786478" cy="4681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口角炎</a:t>
            </a:r>
            <a:r>
              <a:rPr lang="en-US" altLang="zh-TW" dirty="0"/>
              <a:t>:</a:t>
            </a:r>
            <a:r>
              <a:rPr lang="zh-TW" altLang="en-US" dirty="0"/>
              <a:t>缺乏</a:t>
            </a:r>
            <a:r>
              <a:rPr lang="en-US" altLang="zh-TW" dirty="0"/>
              <a:t>?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1571612"/>
            <a:ext cx="5846321" cy="382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41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空腸造口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22" name="Picture 2" descr="http://www.laparoscopy.net/images/jeju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071546"/>
            <a:ext cx="4071966" cy="5303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連續性灌食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1746" name="Picture 2" descr="http://www.uofmmedicalcenter.org/fv/groups/public/documents/images/508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71546"/>
            <a:ext cx="3357586" cy="5219700"/>
          </a:xfrm>
          <a:prstGeom prst="rect">
            <a:avLst/>
          </a:prstGeom>
          <a:noFill/>
        </p:spPr>
      </p:pic>
      <p:pic>
        <p:nvPicPr>
          <p:cNvPr id="31752" name="Picture 8" descr="http://www.yiken-co.com/gallery/e16/e16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857364"/>
            <a:ext cx="485778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連續性灌食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1748" name="Picture 4" descr="http://www.uichildrens.org/uploadedImages/UIChildrens/Medical_Service/Gastroenterology/Health_Library/Using-PEG-Child.jpg?n=30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85926"/>
            <a:ext cx="4286280" cy="4472019"/>
          </a:xfrm>
          <a:prstGeom prst="rect">
            <a:avLst/>
          </a:prstGeom>
          <a:noFill/>
        </p:spPr>
      </p:pic>
      <p:pic>
        <p:nvPicPr>
          <p:cNvPr id="31750" name="Picture 6" descr="http://www.makatimed.net.ph/userfiles/1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36419"/>
            <a:ext cx="4071966" cy="3435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插鼻胃管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>
                <a:hlinkClick r:id="rId2"/>
              </a:rPr>
              <a:t>鼻胃管置入</a:t>
            </a:r>
            <a:r>
              <a:rPr lang="en-US" altLang="zh-TW" dirty="0" smtClean="0">
                <a:hlinkClick r:id="rId2"/>
              </a:rPr>
              <a:t>(NG insertion)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4762500" cy="381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6752"/>
            <a:ext cx="5184576" cy="647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動動腦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842248" cy="4572000"/>
          </a:xfrm>
        </p:spPr>
        <p:txBody>
          <a:bodyPr/>
          <a:lstStyle/>
          <a:p>
            <a:r>
              <a:rPr lang="zh-TW" altLang="zh-TW" dirty="0" smtClean="0"/>
              <a:t>確認鼻胃管位置正確的方法，下列何者錯誤？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</a:t>
            </a:r>
            <a:r>
              <a:rPr lang="en-US" altLang="zh-TW" dirty="0" smtClean="0"/>
              <a:t>(A) </a:t>
            </a:r>
            <a:r>
              <a:rPr lang="zh-TW" altLang="zh-TW" dirty="0" smtClean="0"/>
              <a:t>反抽有胃液或殘餘食物　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</a:t>
            </a:r>
            <a:r>
              <a:rPr lang="en-US" altLang="zh-TW" dirty="0" smtClean="0"/>
              <a:t>(B) </a:t>
            </a:r>
            <a:r>
              <a:rPr lang="zh-TW" altLang="zh-TW" dirty="0" smtClean="0"/>
              <a:t>灌入</a:t>
            </a:r>
            <a:r>
              <a:rPr lang="en-US" altLang="zh-TW" dirty="0" smtClean="0"/>
              <a:t>10</a:t>
            </a:r>
            <a:r>
              <a:rPr lang="zh-TW" altLang="zh-TW" dirty="0" smtClean="0"/>
              <a:t>～</a:t>
            </a:r>
            <a:r>
              <a:rPr lang="en-US" altLang="zh-TW" dirty="0" smtClean="0"/>
              <a:t>20 c.c.</a:t>
            </a:r>
            <a:r>
              <a:rPr lang="zh-TW" altLang="zh-TW" dirty="0" smtClean="0"/>
              <a:t>生理食鹽水，有咳嗽反應　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</a:t>
            </a:r>
            <a:r>
              <a:rPr lang="en-US" altLang="zh-TW" dirty="0" smtClean="0"/>
              <a:t>(C) </a:t>
            </a:r>
            <a:r>
              <a:rPr lang="zh-TW" altLang="zh-TW" dirty="0" smtClean="0"/>
              <a:t>將鼻胃管末端置於水中沒有產生氣泡　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</a:t>
            </a:r>
            <a:r>
              <a:rPr lang="en-US" altLang="zh-TW" dirty="0" smtClean="0"/>
              <a:t>(D) </a:t>
            </a:r>
            <a:r>
              <a:rPr lang="zh-TW" altLang="zh-TW" dirty="0" smtClean="0"/>
              <a:t>快速打入</a:t>
            </a:r>
            <a:r>
              <a:rPr lang="en-US" altLang="zh-TW" dirty="0" smtClean="0"/>
              <a:t>10</a:t>
            </a:r>
            <a:r>
              <a:rPr lang="zh-TW" altLang="zh-TW" dirty="0" smtClean="0"/>
              <a:t>～</a:t>
            </a:r>
            <a:r>
              <a:rPr lang="en-US" altLang="zh-TW" dirty="0" smtClean="0"/>
              <a:t>20 c.c.</a:t>
            </a:r>
            <a:r>
              <a:rPr lang="zh-TW" altLang="zh-TW" dirty="0" smtClean="0"/>
              <a:t>空氣，胃部可聽診空氣的聲音。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動動腦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dirty="0" smtClean="0"/>
              <a:t>護理師依醫囑給予病人連續性管灌食以補充營養，下列相關敘述何者</a:t>
            </a:r>
            <a:r>
              <a:rPr lang="zh-TW" altLang="en-US" dirty="0" smtClean="0"/>
              <a:t>錯誤</a:t>
            </a:r>
            <a:r>
              <a:rPr lang="zh-TW" altLang="zh-TW" dirty="0" smtClean="0"/>
              <a:t>？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</a:t>
            </a:r>
            <a:r>
              <a:rPr lang="en-US" altLang="zh-TW" dirty="0" smtClean="0"/>
              <a:t>(A) </a:t>
            </a:r>
            <a:r>
              <a:rPr lang="zh-TW" altLang="zh-TW" dirty="0" smtClean="0"/>
              <a:t>適用於只能容忍少量食物之個案　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</a:t>
            </a:r>
            <a:r>
              <a:rPr lang="en-US" altLang="zh-TW" dirty="0" smtClean="0"/>
              <a:t>(B) </a:t>
            </a:r>
            <a:r>
              <a:rPr lang="zh-TW" altLang="en-US" dirty="0" smtClean="0"/>
              <a:t>因灌食時間較長，</a:t>
            </a:r>
            <a:r>
              <a:rPr lang="zh-TW" altLang="zh-TW" dirty="0" smtClean="0"/>
              <a:t>灌食期間</a:t>
            </a:r>
            <a:r>
              <a:rPr lang="zh-TW" altLang="en-US" dirty="0" smtClean="0"/>
              <a:t>不</a:t>
            </a:r>
            <a:r>
              <a:rPr lang="zh-TW" altLang="zh-TW" dirty="0" smtClean="0"/>
              <a:t>須</a:t>
            </a:r>
            <a:r>
              <a:rPr lang="zh-TW" altLang="en-US" dirty="0" smtClean="0"/>
              <a:t>一直</a:t>
            </a:r>
            <a:r>
              <a:rPr lang="zh-TW" altLang="zh-TW" dirty="0" smtClean="0"/>
              <a:t>維持半坐臥式</a:t>
            </a:r>
            <a:r>
              <a:rPr lang="zh-TW" altLang="en-US" dirty="0" smtClean="0"/>
              <a:t>，以免造成病患不適</a:t>
            </a:r>
            <a:r>
              <a:rPr lang="zh-TW" altLang="zh-TW" dirty="0" smtClean="0"/>
              <a:t>　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</a:t>
            </a:r>
            <a:r>
              <a:rPr lang="en-US" altLang="zh-TW" dirty="0" smtClean="0"/>
              <a:t>(C) </a:t>
            </a:r>
            <a:r>
              <a:rPr lang="zh-TW" altLang="zh-TW" dirty="0" smtClean="0"/>
              <a:t>若採胃灌食流速約為</a:t>
            </a:r>
            <a:r>
              <a:rPr lang="en-US" altLang="zh-TW" dirty="0" smtClean="0"/>
              <a:t>40</a:t>
            </a:r>
            <a:r>
              <a:rPr lang="zh-TW" altLang="zh-TW" dirty="0" smtClean="0"/>
              <a:t>～</a:t>
            </a:r>
            <a:r>
              <a:rPr lang="en-US" altLang="zh-TW" dirty="0" smtClean="0"/>
              <a:t>50 c.c.</a:t>
            </a:r>
            <a:r>
              <a:rPr lang="zh-TW" altLang="zh-TW" dirty="0" smtClean="0"/>
              <a:t>／小時</a:t>
            </a:r>
            <a:r>
              <a:rPr lang="zh-TW" altLang="en-US" dirty="0" smtClean="0"/>
              <a:t>，腸灌食則是</a:t>
            </a:r>
            <a:r>
              <a:rPr lang="en-US" altLang="zh-TW" dirty="0" smtClean="0"/>
              <a:t>20</a:t>
            </a:r>
            <a:r>
              <a:rPr lang="zh-TW" altLang="zh-TW" dirty="0" smtClean="0"/>
              <a:t>～</a:t>
            </a:r>
            <a:r>
              <a:rPr lang="en-US" altLang="zh-TW" dirty="0" smtClean="0"/>
              <a:t>25 c.c.</a:t>
            </a:r>
            <a:r>
              <a:rPr lang="zh-TW" altLang="zh-TW" dirty="0" smtClean="0"/>
              <a:t>／小時　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</a:t>
            </a:r>
            <a:r>
              <a:rPr lang="en-US" altLang="zh-TW" dirty="0" smtClean="0"/>
              <a:t>(D) </a:t>
            </a:r>
            <a:r>
              <a:rPr lang="zh-TW" altLang="en-US" dirty="0" smtClean="0"/>
              <a:t>必要時可</a:t>
            </a:r>
            <a:r>
              <a:rPr lang="zh-TW" altLang="zh-TW" dirty="0" smtClean="0"/>
              <a:t>使用灌食幫浦緩慢灌入胃中。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隨堂測驗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灌食空針為幾</a:t>
            </a:r>
            <a:r>
              <a:rPr lang="en-US" altLang="zh-TW" dirty="0" smtClean="0"/>
              <a:t>CC?</a:t>
            </a:r>
          </a:p>
          <a:p>
            <a:pPr marL="0" indent="0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灌食時間為多少範圍</a:t>
            </a:r>
            <a:r>
              <a:rPr lang="en-US" altLang="zh-TW" dirty="0" smtClean="0"/>
              <a:t>?</a:t>
            </a:r>
          </a:p>
          <a:p>
            <a:pPr marL="0" indent="0">
              <a:buNone/>
            </a:pPr>
            <a:r>
              <a:rPr lang="en-US" altLang="zh-TW" dirty="0" smtClean="0"/>
              <a:t>3.</a:t>
            </a:r>
            <a:r>
              <a:rPr lang="zh-TW" altLang="en-US" dirty="0" smtClean="0"/>
              <a:t>灌食物前灌水的目的</a:t>
            </a:r>
            <a:r>
              <a:rPr lang="en-US" altLang="zh-TW" dirty="0" smtClean="0"/>
              <a:t>?</a:t>
            </a:r>
          </a:p>
          <a:p>
            <a:pPr marL="0" indent="0">
              <a:buNone/>
            </a:pPr>
            <a:r>
              <a:rPr lang="en-US" altLang="zh-TW" dirty="0" smtClean="0"/>
              <a:t>4.</a:t>
            </a:r>
            <a:r>
              <a:rPr lang="zh-TW" altLang="en-US" dirty="0" smtClean="0"/>
              <a:t>每次灌食量不超過</a:t>
            </a:r>
            <a:r>
              <a:rPr lang="en-US" altLang="zh-TW" dirty="0" smtClean="0"/>
              <a:t>?</a:t>
            </a:r>
          </a:p>
          <a:p>
            <a:pPr marL="0" indent="0">
              <a:buNone/>
            </a:pPr>
            <a:r>
              <a:rPr lang="en-US" altLang="zh-TW" dirty="0" smtClean="0"/>
              <a:t>5.</a:t>
            </a:r>
            <a:r>
              <a:rPr lang="zh-TW" altLang="en-US" dirty="0" smtClean="0"/>
              <a:t>確認鼻胃管位置的主要方法</a:t>
            </a:r>
            <a:r>
              <a:rPr lang="en-US" altLang="zh-TW" dirty="0" smtClean="0"/>
              <a:t>?</a:t>
            </a:r>
          </a:p>
          <a:p>
            <a:pPr marL="0" indent="0">
              <a:buNone/>
            </a:pPr>
            <a:r>
              <a:rPr lang="en-US" altLang="zh-TW" dirty="0" smtClean="0"/>
              <a:t>6.</a:t>
            </a:r>
            <a:r>
              <a:rPr lang="zh-TW" altLang="en-US" dirty="0" smtClean="0"/>
              <a:t>造成</a:t>
            </a:r>
            <a:r>
              <a:rPr lang="zh-TW" altLang="en-US" dirty="0"/>
              <a:t>胃</a:t>
            </a:r>
            <a:r>
              <a:rPr lang="zh-TW" altLang="en-US" dirty="0" smtClean="0"/>
              <a:t>痙攣是食物過冷或過熱</a:t>
            </a:r>
            <a:r>
              <a:rPr lang="en-US" altLang="zh-TW" dirty="0" smtClean="0"/>
              <a:t>?</a:t>
            </a:r>
          </a:p>
          <a:p>
            <a:pPr marL="0" indent="0">
              <a:buNone/>
            </a:pPr>
            <a:r>
              <a:rPr lang="en-US" altLang="zh-TW" dirty="0" smtClean="0"/>
              <a:t>7.</a:t>
            </a:r>
            <a:r>
              <a:rPr lang="zh-TW" altLang="en-US" dirty="0" smtClean="0"/>
              <a:t>灌食速度過快的處理方式除了略為反摺，還有</a:t>
            </a:r>
            <a:r>
              <a:rPr lang="en-US" altLang="zh-TW" dirty="0" smtClean="0"/>
              <a:t>?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999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85852" y="0"/>
            <a:ext cx="6643734" cy="928694"/>
          </a:xfrm>
        </p:spPr>
        <p:txBody>
          <a:bodyPr>
            <a:normAutofit/>
          </a:bodyPr>
          <a:lstStyle/>
          <a:p>
            <a:r>
              <a:rPr lang="zh-TW" altLang="en-US" dirty="0"/>
              <a:t>消瘦症</a:t>
            </a:r>
            <a:r>
              <a:rPr lang="en-US" altLang="zh-TW" dirty="0" smtClean="0"/>
              <a:t>:</a:t>
            </a:r>
            <a:r>
              <a:rPr lang="zh-TW" altLang="en-US" dirty="0"/>
              <a:t>缺乏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72816"/>
            <a:ext cx="367240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45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4414" y="-214338"/>
            <a:ext cx="6643734" cy="128588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佝僂症</a:t>
            </a:r>
            <a:r>
              <a:rPr lang="en-US" altLang="zh-TW" dirty="0"/>
              <a:t>:</a:t>
            </a:r>
            <a:r>
              <a:rPr lang="zh-TW" altLang="en-US" dirty="0"/>
              <a:t>缺乏</a:t>
            </a:r>
            <a:r>
              <a:rPr lang="en-US" altLang="zh-TW" dirty="0"/>
              <a:t>?</a:t>
            </a:r>
            <a:endParaRPr lang="zh-TW" alt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49" y="1714488"/>
            <a:ext cx="3513035" cy="672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79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你常吃的食物熱量有多少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071670" y="1643050"/>
            <a:ext cx="6757990" cy="417076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白飯</a:t>
            </a:r>
            <a:r>
              <a:rPr lang="zh-TW" altLang="en-US" dirty="0"/>
              <a:t>一碗</a:t>
            </a:r>
            <a:r>
              <a:rPr lang="en-US" altLang="zh-TW" dirty="0" smtClean="0"/>
              <a:t>280</a:t>
            </a:r>
            <a:r>
              <a:rPr lang="zh-TW" altLang="en-US" dirty="0" smtClean="0"/>
              <a:t>卡</a:t>
            </a:r>
            <a:endParaRPr lang="en-US" altLang="zh-TW" dirty="0" smtClean="0"/>
          </a:p>
          <a:p>
            <a:r>
              <a:rPr lang="zh-TW" altLang="en-US" dirty="0" smtClean="0"/>
              <a:t>爌肉飯</a:t>
            </a:r>
            <a:r>
              <a:rPr lang="zh-TW" altLang="en-US" dirty="0"/>
              <a:t>一碗</a:t>
            </a:r>
            <a:r>
              <a:rPr lang="en-US" altLang="zh-TW" dirty="0" smtClean="0"/>
              <a:t>500</a:t>
            </a:r>
            <a:r>
              <a:rPr lang="zh-TW" altLang="en-US" dirty="0" smtClean="0"/>
              <a:t>大卡</a:t>
            </a:r>
            <a:endParaRPr lang="en-US" altLang="zh-TW" dirty="0" smtClean="0"/>
          </a:p>
          <a:p>
            <a:r>
              <a:rPr lang="zh-TW" altLang="en-US" dirty="0" smtClean="0"/>
              <a:t>一</a:t>
            </a:r>
            <a:r>
              <a:rPr lang="zh-TW" altLang="en-US" dirty="0"/>
              <a:t>片炸雞</a:t>
            </a:r>
            <a:r>
              <a:rPr lang="zh-TW" altLang="en-US" dirty="0" smtClean="0"/>
              <a:t>排</a:t>
            </a:r>
            <a:r>
              <a:rPr lang="en-US" altLang="zh-TW" dirty="0" smtClean="0"/>
              <a:t>700</a:t>
            </a:r>
            <a:r>
              <a:rPr lang="zh-TW" altLang="en-US" dirty="0"/>
              <a:t>、</a:t>
            </a:r>
            <a:r>
              <a:rPr lang="en-US" altLang="zh-TW" dirty="0"/>
              <a:t>800</a:t>
            </a:r>
            <a:r>
              <a:rPr lang="zh-TW" altLang="en-US" dirty="0" smtClean="0"/>
              <a:t>大卡</a:t>
            </a:r>
            <a:endParaRPr lang="en-US" altLang="zh-TW" dirty="0" smtClean="0"/>
          </a:p>
          <a:p>
            <a:r>
              <a:rPr lang="zh-TW" altLang="en-US" dirty="0" smtClean="0"/>
              <a:t>一</a:t>
            </a:r>
            <a:r>
              <a:rPr lang="zh-TW" altLang="en-US" dirty="0"/>
              <a:t>杯珍</a:t>
            </a:r>
            <a:r>
              <a:rPr lang="zh-TW" altLang="en-US" dirty="0" smtClean="0"/>
              <a:t>奶</a:t>
            </a:r>
            <a:r>
              <a:rPr lang="en-US" altLang="zh-TW" dirty="0" smtClean="0"/>
              <a:t>450</a:t>
            </a:r>
            <a:r>
              <a:rPr lang="zh-TW" altLang="en-US" dirty="0" smtClean="0"/>
              <a:t>大卡</a:t>
            </a:r>
            <a:endParaRPr lang="en-US" altLang="zh-TW" dirty="0" smtClean="0"/>
          </a:p>
          <a:p>
            <a:r>
              <a:rPr lang="zh-TW" altLang="en-US" dirty="0"/>
              <a:t>一顆</a:t>
            </a:r>
            <a:r>
              <a:rPr lang="zh-TW" altLang="en-US" dirty="0" smtClean="0"/>
              <a:t>粽子</a:t>
            </a:r>
            <a:r>
              <a:rPr lang="en-US" altLang="zh-TW" dirty="0" smtClean="0"/>
              <a:t>500</a:t>
            </a:r>
            <a:r>
              <a:rPr lang="zh-TW" altLang="en-US" dirty="0" smtClean="0"/>
              <a:t>卡</a:t>
            </a:r>
            <a:endParaRPr lang="en-US" altLang="zh-TW" dirty="0" smtClean="0"/>
          </a:p>
          <a:p>
            <a:r>
              <a:rPr lang="zh-TW" altLang="en-US" dirty="0" smtClean="0"/>
              <a:t>一塊巧克力蛋糕</a:t>
            </a:r>
            <a:r>
              <a:rPr lang="en-US" altLang="zh-TW" dirty="0" smtClean="0"/>
              <a:t>500</a:t>
            </a:r>
            <a:r>
              <a:rPr lang="zh-TW" altLang="en-US" dirty="0" smtClean="0"/>
              <a:t>大卡</a:t>
            </a:r>
            <a:endParaRPr lang="en-US" altLang="zh-TW" dirty="0" smtClean="0"/>
          </a:p>
          <a:p>
            <a:r>
              <a:rPr lang="zh-TW" altLang="en-US" dirty="0" smtClean="0"/>
              <a:t>中式炒麵</a:t>
            </a:r>
            <a:r>
              <a:rPr lang="en-US" altLang="zh-TW" dirty="0" smtClean="0"/>
              <a:t>700</a:t>
            </a:r>
            <a:r>
              <a:rPr lang="zh-TW" altLang="en-US" dirty="0"/>
              <a:t>、</a:t>
            </a:r>
            <a:r>
              <a:rPr lang="en-US" altLang="zh-TW" dirty="0"/>
              <a:t>800</a:t>
            </a:r>
            <a:r>
              <a:rPr lang="zh-TW" altLang="en-US" dirty="0"/>
              <a:t>大卡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8818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0166" y="-357214"/>
            <a:ext cx="6400800" cy="138137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厭食症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1571612"/>
            <a:ext cx="4511144" cy="464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57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28728" y="-214338"/>
            <a:ext cx="6303142" cy="123792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暴食症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1500174"/>
            <a:ext cx="4857784" cy="474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82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世界最胖</a:t>
            </a:r>
            <a:endParaRPr lang="zh-TW" altLang="en-US" dirty="0"/>
          </a:p>
        </p:txBody>
      </p:sp>
      <p:pic>
        <p:nvPicPr>
          <p:cNvPr id="1026" name="Picture 2" descr="http://res.fashion.ifeng.com/46e80eba3b07b88a/2011/0907/rdn_4e66e7d6c3f5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85926"/>
            <a:ext cx="7933739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世界最瘦</a:t>
            </a:r>
            <a:endParaRPr lang="zh-TW" altLang="en-US" dirty="0"/>
          </a:p>
        </p:txBody>
      </p:sp>
      <p:pic>
        <p:nvPicPr>
          <p:cNvPr id="22530" name="Picture 2" descr="http://news.cnhubei.com/xw/gj/201212/W020121219296568314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285860"/>
            <a:ext cx="3357586" cy="5139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464</TotalTime>
  <Words>430</Words>
  <Application>Microsoft Office PowerPoint</Application>
  <PresentationFormat>如螢幕大小 (4:3)</PresentationFormat>
  <Paragraphs>67</Paragraphs>
  <Slides>26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市鎮</vt:lpstr>
      <vt:lpstr>第12章 營養的需要</vt:lpstr>
      <vt:lpstr>口角炎:缺乏?</vt:lpstr>
      <vt:lpstr>消瘦症:缺乏?</vt:lpstr>
      <vt:lpstr>佝僂症:缺乏?</vt:lpstr>
      <vt:lpstr>你常吃的食物熱量有多少?</vt:lpstr>
      <vt:lpstr>厭食症</vt:lpstr>
      <vt:lpstr>暴食症</vt:lpstr>
      <vt:lpstr>世界最胖</vt:lpstr>
      <vt:lpstr>世界最瘦</vt:lpstr>
      <vt:lpstr>世界最胖與最瘦(750kg vs. 25 kg)</vt:lpstr>
      <vt:lpstr>即時測驗 </vt:lpstr>
      <vt:lpstr>動動腦</vt:lpstr>
      <vt:lpstr>動動腦</vt:lpstr>
      <vt:lpstr>鼻胃管(一般)</vt:lpstr>
      <vt:lpstr>鼻胃管(矽膠)</vt:lpstr>
      <vt:lpstr>鼻胃管</vt:lpstr>
      <vt:lpstr>口胃管</vt:lpstr>
      <vt:lpstr>鼻腸管</vt:lpstr>
      <vt:lpstr>胃造口，PEG</vt:lpstr>
      <vt:lpstr>空腸造口</vt:lpstr>
      <vt:lpstr>連續性灌食</vt:lpstr>
      <vt:lpstr>連續性灌食</vt:lpstr>
      <vt:lpstr>插鼻胃管</vt:lpstr>
      <vt:lpstr>動動腦</vt:lpstr>
      <vt:lpstr>動動腦</vt:lpstr>
      <vt:lpstr>隨堂測驗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第12章 營養的需要</dc:title>
  <dc:creator>chang</dc:creator>
  <cp:lastModifiedBy>user</cp:lastModifiedBy>
  <cp:revision>33</cp:revision>
  <dcterms:created xsi:type="dcterms:W3CDTF">2015-03-03T00:21:06Z</dcterms:created>
  <dcterms:modified xsi:type="dcterms:W3CDTF">2015-03-14T03:47:46Z</dcterms:modified>
</cp:coreProperties>
</file>